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69" r:id="rId9"/>
    <p:sldId id="270" r:id="rId10"/>
    <p:sldId id="272" r:id="rId11"/>
    <p:sldId id="273" r:id="rId12"/>
    <p:sldId id="258" r:id="rId13"/>
    <p:sldId id="263" r:id="rId14"/>
    <p:sldId id="266" r:id="rId15"/>
    <p:sldId id="267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78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80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061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00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38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894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856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090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1477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73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45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147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A9C85C-5C8A-4C4A-94AF-9941A6671AE1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C4C313-B05C-4B05-939A-6F7D6E07CBA6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34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 /><Relationship Id="rId7" Type="http://schemas.openxmlformats.org/officeDocument/2006/relationships/image" Target="../media/image21.sv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0.png" /><Relationship Id="rId5" Type="http://schemas.openxmlformats.org/officeDocument/2006/relationships/image" Target="../media/image19.svg" /><Relationship Id="rId4" Type="http://schemas.openxmlformats.org/officeDocument/2006/relationships/image" Target="../media/image18.png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4.png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D3F2E27B-39C5-6B65-D10A-57844EE39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69" y="2428044"/>
            <a:ext cx="653506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7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59DA7-4BF5-FBBC-7C51-BB3630551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3C8C81-1684-2136-A409-8A74EAE7C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397EFA-1B34-B76A-613A-62D47F103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2ABD8-A884-9F04-566C-E5D310AB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Revenue model</a:t>
            </a:r>
            <a:endParaRPr lang="en-IN" sz="6000" b="1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E11A8-6DC7-32F3-30EA-7E0DA177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E6E6A2-DD68-A92C-ECAF-57722914A81A}"/>
              </a:ext>
            </a:extLst>
          </p:cNvPr>
          <p:cNvSpPr txBox="1">
            <a:spLocks/>
          </p:cNvSpPr>
          <p:nvPr/>
        </p:nvSpPr>
        <p:spPr>
          <a:xfrm>
            <a:off x="4751373" y="2307962"/>
            <a:ext cx="6726976" cy="333083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35EB6-3107-010A-5B65-B3EC8AB4C99D}"/>
              </a:ext>
            </a:extLst>
          </p:cNvPr>
          <p:cNvSpPr/>
          <p:nvPr/>
        </p:nvSpPr>
        <p:spPr>
          <a:xfrm>
            <a:off x="4104079" y="0"/>
            <a:ext cx="815192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4665663" algn="l"/>
              </a:tabLst>
            </a:pP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61C1E-1A4A-531E-2CF8-2AD96A43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09" y="1763581"/>
            <a:ext cx="6726976" cy="3330837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Analytics Service: Offering anonymized data for research and analytics.</a:t>
            </a:r>
          </a:p>
        </p:txBody>
      </p:sp>
    </p:spTree>
    <p:extLst>
      <p:ext uri="{BB962C8B-B14F-4D97-AF65-F5344CB8AC3E}">
        <p14:creationId xmlns:p14="http://schemas.microsoft.com/office/powerpoint/2010/main" val="394856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95C26-5659-DB4F-05AB-9DB9CCEF9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11ED57-96E3-527F-2705-11C38B85E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452B79-1708-6062-E5E6-0A03886A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05553-4F11-B743-0437-049FCCF4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Revenue model</a:t>
            </a:r>
            <a:endParaRPr lang="en-IN" sz="6000" b="1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DEFBF-E920-12F8-33AF-7B6D327CC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1D6D0C-1985-03C5-360F-AB6361910029}"/>
              </a:ext>
            </a:extLst>
          </p:cNvPr>
          <p:cNvSpPr txBox="1">
            <a:spLocks/>
          </p:cNvSpPr>
          <p:nvPr/>
        </p:nvSpPr>
        <p:spPr>
          <a:xfrm>
            <a:off x="4751373" y="2307962"/>
            <a:ext cx="6726976" cy="333083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8CEA6-F838-BABE-A5C8-91B4C19F2B65}"/>
              </a:ext>
            </a:extLst>
          </p:cNvPr>
          <p:cNvSpPr/>
          <p:nvPr/>
        </p:nvSpPr>
        <p:spPr>
          <a:xfrm>
            <a:off x="4104079" y="0"/>
            <a:ext cx="815192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4665663" algn="l"/>
              </a:tabLst>
            </a:pP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BD0BD-C1ED-18EA-36BA-AF5C6666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09" y="1763581"/>
            <a:ext cx="6726976" cy="3330837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Growing demand for energy management solutions</a:t>
            </a:r>
          </a:p>
          <a:p>
            <a:r>
              <a:rPr lang="en-US" sz="4000" dirty="0">
                <a:solidFill>
                  <a:schemeClr val="bg1"/>
                </a:solidFill>
              </a:rPr>
              <a:t>Emphasis on environmental impact</a:t>
            </a:r>
          </a:p>
          <a:p>
            <a:r>
              <a:rPr lang="en-US" sz="4000" dirty="0">
                <a:solidFill>
                  <a:schemeClr val="bg1"/>
                </a:solidFill>
              </a:rPr>
              <a:t>Era of AI in consumer goods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5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4E1DA-C4D6-4BA7-5E20-E95FAF80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12" y="789910"/>
            <a:ext cx="11636587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What's Next for AmpPay:</a:t>
            </a:r>
            <a:br>
              <a:rPr lang="en-US" sz="6600" dirty="0"/>
            </a:br>
            <a:r>
              <a:rPr lang="en-US" sz="6600" dirty="0"/>
              <a:t>Future Features and Capabilities"</a:t>
            </a:r>
            <a:endParaRPr lang="en-US" sz="1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49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C359F3-25B2-4E2B-8713-5583EAF4C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26EB53-A064-438C-B0CD-AC150363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B5B481-68CB-B6A0-6A28-7D0A998E87C5}"/>
              </a:ext>
            </a:extLst>
          </p:cNvPr>
          <p:cNvSpPr txBox="1">
            <a:spLocks/>
          </p:cNvSpPr>
          <p:nvPr/>
        </p:nvSpPr>
        <p:spPr>
          <a:xfrm>
            <a:off x="4854585" y="76642"/>
            <a:ext cx="7549019" cy="17271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Management System</a:t>
            </a:r>
          </a:p>
          <a:p>
            <a:r>
              <a:rPr lang="en-US" sz="48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integration.</a:t>
            </a:r>
            <a:endParaRPr lang="en-IN" sz="4800" b="1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5FE9F2-7F01-8104-D996-B3B85849FCDF}"/>
              </a:ext>
            </a:extLst>
          </p:cNvPr>
          <p:cNvSpPr txBox="1">
            <a:spLocks/>
          </p:cNvSpPr>
          <p:nvPr/>
        </p:nvSpPr>
        <p:spPr>
          <a:xfrm>
            <a:off x="4854585" y="1702683"/>
            <a:ext cx="6854813" cy="149859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Smart Home Ecosystem </a:t>
            </a:r>
            <a:r>
              <a:rPr lang="en-US" sz="48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integration.</a:t>
            </a:r>
          </a:p>
          <a:p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(Alexa and Google Assistant)</a:t>
            </a:r>
            <a:endParaRPr lang="en-US" sz="48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25A22-ADA8-28CA-3049-4533CA05088D}"/>
              </a:ext>
            </a:extLst>
          </p:cNvPr>
          <p:cNvSpPr txBox="1"/>
          <p:nvPr/>
        </p:nvSpPr>
        <p:spPr>
          <a:xfrm>
            <a:off x="4988460" y="4216841"/>
            <a:ext cx="68548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Clr>
                <a:srgbClr val="ECECEC"/>
              </a:buClr>
              <a:buFont typeface="Calibri" panose="020F0502020204030204" pitchFamily="34" charset="0"/>
              <a:buChar char="×"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Zone monitoring and control.</a:t>
            </a:r>
          </a:p>
          <a:p>
            <a:r>
              <a:rPr lang="en-US" dirty="0"/>
              <a:t>Power Modes</a:t>
            </a:r>
          </a:p>
          <a:p>
            <a:r>
              <a:rPr lang="en-US" dirty="0"/>
              <a:t>Timer control.</a:t>
            </a:r>
          </a:p>
          <a:p>
            <a:r>
              <a:rPr lang="en-IN" dirty="0"/>
              <a:t>App support for Android and IOS.</a:t>
            </a:r>
          </a:p>
          <a:p>
            <a:endParaRPr lang="en-US" dirty="0"/>
          </a:p>
        </p:txBody>
      </p:sp>
      <p:pic>
        <p:nvPicPr>
          <p:cNvPr id="1028" name="Picture 4" descr="Benefits of Integrated Building Management Systems in 2023">
            <a:extLst>
              <a:ext uri="{FF2B5EF4-FFF2-40B4-BE49-F238E27FC236}">
                <a16:creationId xmlns:a16="http://schemas.microsoft.com/office/drawing/2014/main" id="{E3788AAD-F9E9-147C-85F8-BE60BAFDE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0"/>
          <a:stretch/>
        </p:blipFill>
        <p:spPr bwMode="auto">
          <a:xfrm rot="5400000">
            <a:off x="-1139515" y="1139512"/>
            <a:ext cx="6857999" cy="457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359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4CE3AD-C754-4F1E-A76F-1EDDF7179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5789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8B743-4443-4735-BFC2-B514F640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578973" y="0"/>
            <a:ext cx="761302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3" name="Graphic 12" descr="Gauge">
            <a:extLst>
              <a:ext uri="{FF2B5EF4-FFF2-40B4-BE49-F238E27FC236}">
                <a16:creationId xmlns:a16="http://schemas.microsoft.com/office/drawing/2014/main" id="{88A1363A-7972-9917-1B64-173A6353E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691" y="1923276"/>
            <a:ext cx="2801572" cy="2801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732022-639C-3094-6485-6DEA362C2F6E}"/>
              </a:ext>
            </a:extLst>
          </p:cNvPr>
          <p:cNvSpPr txBox="1"/>
          <p:nvPr/>
        </p:nvSpPr>
        <p:spPr>
          <a:xfrm>
            <a:off x="728640" y="454369"/>
            <a:ext cx="4882669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consumption    alerts.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7D429-0DB3-29D9-3472-2BCEB7196A10}"/>
              </a:ext>
            </a:extLst>
          </p:cNvPr>
          <p:cNvSpPr txBox="1"/>
          <p:nvPr/>
        </p:nvSpPr>
        <p:spPr>
          <a:xfrm>
            <a:off x="234126" y="4339752"/>
            <a:ext cx="3888702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×"/>
            </a:pP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notification /   SMS delivery of consumption , power outage , fault alerts.</a:t>
            </a:r>
          </a:p>
        </p:txBody>
      </p:sp>
      <p:sp>
        <p:nvSpPr>
          <p:cNvPr id="9" name="Rectangle 8" descr="Head with Gears">
            <a:extLst>
              <a:ext uri="{FF2B5EF4-FFF2-40B4-BE49-F238E27FC236}">
                <a16:creationId xmlns:a16="http://schemas.microsoft.com/office/drawing/2014/main" id="{7DD0693F-2379-F097-2B30-0CF2D5302934}"/>
              </a:ext>
            </a:extLst>
          </p:cNvPr>
          <p:cNvSpPr/>
          <p:nvPr/>
        </p:nvSpPr>
        <p:spPr>
          <a:xfrm>
            <a:off x="5459460" y="2500475"/>
            <a:ext cx="1886112" cy="18570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1" name="Rectangle 10" descr="Sun">
            <a:extLst>
              <a:ext uri="{FF2B5EF4-FFF2-40B4-BE49-F238E27FC236}">
                <a16:creationId xmlns:a16="http://schemas.microsoft.com/office/drawing/2014/main" id="{C2ED332C-5668-9F28-69A0-B924DBE6F9A9}"/>
              </a:ext>
            </a:extLst>
          </p:cNvPr>
          <p:cNvSpPr/>
          <p:nvPr/>
        </p:nvSpPr>
        <p:spPr>
          <a:xfrm>
            <a:off x="9434983" y="2483308"/>
            <a:ext cx="1886112" cy="18570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663C5-ED7D-764B-FB8B-81B97AB3F52F}"/>
              </a:ext>
            </a:extLst>
          </p:cNvPr>
          <p:cNvSpPr txBox="1"/>
          <p:nvPr/>
        </p:nvSpPr>
        <p:spPr>
          <a:xfrm>
            <a:off x="4788720" y="365275"/>
            <a:ext cx="39488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Improved machine learning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2CF23-E35D-A134-E66A-3FD7067D236D}"/>
              </a:ext>
            </a:extLst>
          </p:cNvPr>
          <p:cNvSpPr txBox="1"/>
          <p:nvPr/>
        </p:nvSpPr>
        <p:spPr>
          <a:xfrm>
            <a:off x="4788720" y="4535696"/>
            <a:ext cx="3765419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×"/>
            </a:pP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Better predictive billing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29CD8-67D3-DA24-ACD0-C184A391CCA4}"/>
              </a:ext>
            </a:extLst>
          </p:cNvPr>
          <p:cNvSpPr txBox="1"/>
          <p:nvPr/>
        </p:nvSpPr>
        <p:spPr>
          <a:xfrm>
            <a:off x="9051235" y="362988"/>
            <a:ext cx="30920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Improved energy meter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371B5-B80B-400C-D1B9-EFC0BF423219}"/>
              </a:ext>
            </a:extLst>
          </p:cNvPr>
          <p:cNvSpPr txBox="1"/>
          <p:nvPr/>
        </p:nvSpPr>
        <p:spPr>
          <a:xfrm>
            <a:off x="8385486" y="4369068"/>
            <a:ext cx="3888702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×"/>
            </a:pP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GSM module included</a:t>
            </a:r>
          </a:p>
          <a:p>
            <a:pPr marL="457200" indent="-4572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×"/>
            </a:pP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Overload protection</a:t>
            </a:r>
          </a:p>
          <a:p>
            <a:pPr marL="457200" indent="-4572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×"/>
            </a:pP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Over/under voltage protection</a:t>
            </a:r>
          </a:p>
          <a:p>
            <a:pPr marL="457200" indent="-4572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×"/>
            </a:pP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Better Sensors</a:t>
            </a:r>
          </a:p>
        </p:txBody>
      </p:sp>
    </p:spTree>
    <p:extLst>
      <p:ext uri="{BB962C8B-B14F-4D97-AF65-F5344CB8AC3E}">
        <p14:creationId xmlns:p14="http://schemas.microsoft.com/office/powerpoint/2010/main" val="100437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87334-9C29-C8FA-CC5B-87DD7629ABC7}"/>
              </a:ext>
            </a:extLst>
          </p:cNvPr>
          <p:cNvSpPr txBox="1"/>
          <p:nvPr/>
        </p:nvSpPr>
        <p:spPr>
          <a:xfrm>
            <a:off x="58035" y="413944"/>
            <a:ext cx="4876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Efficiency leadership boards.</a:t>
            </a:r>
            <a:endParaRPr lang="en-IN" sz="4800" b="1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E2EF69-3BEF-2FB6-24A6-08F379538320}"/>
              </a:ext>
            </a:extLst>
          </p:cNvPr>
          <p:cNvSpPr txBox="1">
            <a:spLocks/>
          </p:cNvSpPr>
          <p:nvPr/>
        </p:nvSpPr>
        <p:spPr>
          <a:xfrm>
            <a:off x="101884" y="4164305"/>
            <a:ext cx="6854813" cy="149859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Efficiency Reports </a:t>
            </a:r>
          </a:p>
          <a:p>
            <a:endParaRPr lang="en-US" sz="48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98B29-1F24-085C-CCBF-8FE50A125D70}"/>
              </a:ext>
            </a:extLst>
          </p:cNvPr>
          <p:cNvSpPr txBox="1"/>
          <p:nvPr/>
        </p:nvSpPr>
        <p:spPr>
          <a:xfrm>
            <a:off x="141027" y="2046335"/>
            <a:ext cx="4378392" cy="1823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Calibri" panose="020F0502020204030204" pitchFamily="34" charset="0"/>
              <a:buChar char="×"/>
            </a:pPr>
            <a:r>
              <a:rPr lang="en-US" sz="2800" spc="-50" dirty="0">
                <a:solidFill>
                  <a:schemeClr val="bg1"/>
                </a:solidFill>
              </a:rPr>
              <a:t>Compare your usage with buildings of similar size.</a:t>
            </a:r>
          </a:p>
          <a:p>
            <a:pPr marL="457200" indent="-4572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Calibri" panose="020F0502020204030204" pitchFamily="34" charset="0"/>
              <a:buChar char="×"/>
            </a:pPr>
            <a:r>
              <a:rPr lang="en-US" sz="2800" spc="-50" dirty="0">
                <a:solidFill>
                  <a:schemeClr val="bg1"/>
                </a:solidFill>
              </a:rPr>
              <a:t>Efficiency rankings based on carbon footprint.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8F5CE-3945-BF8C-28D7-AACF5DD57175}"/>
              </a:ext>
            </a:extLst>
          </p:cNvPr>
          <p:cNvSpPr txBox="1"/>
          <p:nvPr/>
        </p:nvSpPr>
        <p:spPr>
          <a:xfrm>
            <a:off x="398958" y="4975646"/>
            <a:ext cx="3888702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Calibri" panose="020F0502020204030204" pitchFamily="34" charset="0"/>
              <a:buChar char="×"/>
            </a:pPr>
            <a:r>
              <a:rPr lang="en-US" sz="2800" spc="-50" dirty="0">
                <a:solidFill>
                  <a:schemeClr val="bg1"/>
                </a:solidFill>
              </a:rPr>
              <a:t>Month end detailed reports to review usage patterns.</a:t>
            </a:r>
          </a:p>
        </p:txBody>
      </p:sp>
      <p:pic>
        <p:nvPicPr>
          <p:cNvPr id="2050" name="Picture 2" descr="How to Create an Anonymous Leaderboard in Tableau CRM - Part 1 - Atrium">
            <a:extLst>
              <a:ext uri="{FF2B5EF4-FFF2-40B4-BE49-F238E27FC236}">
                <a16:creationId xmlns:a16="http://schemas.microsoft.com/office/drawing/2014/main" id="{A0D6E0A8-BCEC-8D24-D885-37A8639E6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6" t="73" r="25027" b="10056"/>
          <a:stretch/>
        </p:blipFill>
        <p:spPr bwMode="auto">
          <a:xfrm>
            <a:off x="4650049" y="0"/>
            <a:ext cx="75387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94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761D7-431F-A778-CF16-EB23158C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37" y="1350026"/>
            <a:ext cx="4171746" cy="2103875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solidFill>
                  <a:srgbClr val="FFFFFF"/>
                </a:solidFill>
              </a:rPr>
              <a:t>Expected Dev Time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endParaRPr lang="en-IN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Calendar">
            <a:extLst>
              <a:ext uri="{FF2B5EF4-FFF2-40B4-BE49-F238E27FC236}">
                <a16:creationId xmlns:a16="http://schemas.microsoft.com/office/drawing/2014/main" id="{48EF11C2-0CC5-91F9-D1E2-A44C5A23A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9" r="17852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7495A-B24C-CF6B-8C93-0C44973181B5}"/>
              </a:ext>
            </a:extLst>
          </p:cNvPr>
          <p:cNvSpPr txBox="1"/>
          <p:nvPr/>
        </p:nvSpPr>
        <p:spPr>
          <a:xfrm>
            <a:off x="452443" y="3069180"/>
            <a:ext cx="68242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2-3 months </a:t>
            </a:r>
            <a:endParaRPr lang="en-IN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8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EE378F3-9642-471B-8215-AA3288422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405F82-F7FB-4124-AE2B-3D69A007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DC6A9-DF0F-AF89-CBB6-C73B6E31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7" y="2503509"/>
            <a:ext cx="6442170" cy="1850980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What Is AmpPay Currently Capable of?</a:t>
            </a:r>
            <a:endParaRPr lang="en-IN" sz="6000" b="1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E29FD-C3A6-46E4-BF94-132A4C4E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15" name="Content Placeholder 14" descr="A electronic device with a label on it&#10;&#10;Description automatically generated">
            <a:extLst>
              <a:ext uri="{FF2B5EF4-FFF2-40B4-BE49-F238E27FC236}">
                <a16:creationId xmlns:a16="http://schemas.microsoft.com/office/drawing/2014/main" id="{88EFAC2D-9D2F-C514-8D31-757E8A48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03" r="1563" b="10441"/>
          <a:stretch/>
        </p:blipFill>
        <p:spPr>
          <a:xfrm rot="5400000">
            <a:off x="6464422" y="1138950"/>
            <a:ext cx="6858001" cy="4580099"/>
          </a:xfrm>
        </p:spPr>
      </p:pic>
    </p:spTree>
    <p:extLst>
      <p:ext uri="{BB962C8B-B14F-4D97-AF65-F5344CB8AC3E}">
        <p14:creationId xmlns:p14="http://schemas.microsoft.com/office/powerpoint/2010/main" val="16162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32D3FD4-6F71-43DF-93B9-87279519C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469BC-65DD-2041-4E69-A8E7B663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20" y="258418"/>
            <a:ext cx="7075217" cy="23314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 time stream </a:t>
            </a:r>
            <a:r>
              <a:rPr lang="en-US" sz="6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relevant statistics.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993E0F-248A-379C-E745-1AF664D094D2}"/>
              </a:ext>
            </a:extLst>
          </p:cNvPr>
          <p:cNvSpPr txBox="1">
            <a:spLocks/>
          </p:cNvSpPr>
          <p:nvPr/>
        </p:nvSpPr>
        <p:spPr>
          <a:xfrm>
            <a:off x="1193532" y="2848331"/>
            <a:ext cx="5977938" cy="36526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§"/>
            </a:pPr>
            <a:r>
              <a:rPr lang="en-US" sz="4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Average Current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§"/>
            </a:pPr>
            <a:r>
              <a:rPr lang="en-US" sz="4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Average Power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§"/>
            </a:pPr>
            <a:r>
              <a:rPr lang="en-US" sz="4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Peak Power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§"/>
            </a:pPr>
            <a:r>
              <a:rPr lang="en-US" sz="4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Units Consumed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rgbClr val="00B050"/>
              </a:buClr>
              <a:buFont typeface="Calibri" panose="020F0502020204030204" pitchFamily="34" charset="0"/>
              <a:buChar char="§"/>
            </a:pPr>
            <a:r>
              <a:rPr lang="en-US" sz="4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Carbon Footprint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F207B4-66C3-4A76-8D54-C2871CF80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C4E95C-EBD3-D70D-EBE6-99919897B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985" y="0"/>
            <a:ext cx="5436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15FFCD-3527-921A-62AD-488A7268AE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t="5309" r="2246" b="-830"/>
          <a:stretch/>
        </p:blipFill>
        <p:spPr>
          <a:xfrm>
            <a:off x="6755985" y="1"/>
            <a:ext cx="5436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DB202-3BB6-5BDA-4D92-B0515FEA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87" y="1879600"/>
            <a:ext cx="4136450" cy="4927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300" b="1" dirty="0">
                <a:solidFill>
                  <a:schemeClr val="bg1"/>
                </a:solidFill>
              </a:rPr>
              <a:t>Predictive Billing </a:t>
            </a:r>
            <a:r>
              <a:rPr lang="en-US" sz="7300" dirty="0">
                <a:solidFill>
                  <a:schemeClr val="bg1"/>
                </a:solidFill>
              </a:rPr>
              <a:t>Powered by Machine Learning Models.</a:t>
            </a:r>
            <a:br>
              <a:rPr lang="en-US" sz="8000" dirty="0">
                <a:solidFill>
                  <a:schemeClr val="bg1"/>
                </a:solidFill>
              </a:rPr>
            </a:br>
            <a:br>
              <a:rPr lang="en-US" sz="8000" dirty="0">
                <a:solidFill>
                  <a:schemeClr val="bg1"/>
                </a:solidFill>
              </a:rPr>
            </a:b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0EDAD-3A04-4C12-5EAC-885396700641}"/>
              </a:ext>
            </a:extLst>
          </p:cNvPr>
          <p:cNvSpPr/>
          <p:nvPr/>
        </p:nvSpPr>
        <p:spPr>
          <a:xfrm>
            <a:off x="8557084" y="0"/>
            <a:ext cx="3692818" cy="6858000"/>
          </a:xfrm>
          <a:prstGeom prst="rect">
            <a:avLst/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13227-883F-49D6-658C-C47B727828D8}"/>
              </a:ext>
            </a:extLst>
          </p:cNvPr>
          <p:cNvSpPr txBox="1"/>
          <p:nvPr/>
        </p:nvSpPr>
        <p:spPr>
          <a:xfrm>
            <a:off x="8759873" y="638974"/>
            <a:ext cx="32872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4000" dirty="0">
                <a:solidFill>
                  <a:srgbClr val="ECECEC"/>
                </a:solidFill>
                <a:latin typeface="Söhne"/>
              </a:rPr>
              <a:t>Predictive billing for each month or 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181ED-9321-C887-2B01-FFB5231FBBD6}"/>
              </a:ext>
            </a:extLst>
          </p:cNvPr>
          <p:cNvSpPr txBox="1"/>
          <p:nvPr/>
        </p:nvSpPr>
        <p:spPr>
          <a:xfrm>
            <a:off x="8720097" y="3864068"/>
            <a:ext cx="35442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4000" b="0" i="0" dirty="0">
                <a:solidFill>
                  <a:srgbClr val="ECECEC"/>
                </a:solidFill>
                <a:effectLst/>
                <a:latin typeface="Söhne"/>
              </a:rPr>
              <a:t>Track monthly </a:t>
            </a:r>
            <a:r>
              <a:rPr lang="en-US" sz="4000" i="0" dirty="0">
                <a:solidFill>
                  <a:srgbClr val="ECECEC"/>
                </a:solidFill>
                <a:effectLst/>
                <a:latin typeface="Söhne"/>
              </a:rPr>
              <a:t>expenses</a:t>
            </a:r>
            <a:r>
              <a:rPr lang="en-US" sz="4000" b="0" i="0" dirty="0">
                <a:solidFill>
                  <a:srgbClr val="ECECEC"/>
                </a:solidFill>
                <a:effectLst/>
                <a:latin typeface="Söhne"/>
              </a:rPr>
              <a:t> up to the present day, in real-time.</a:t>
            </a:r>
            <a:endParaRPr lang="en-US" sz="4000" spc="-5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7034D-71B6-14A6-1441-AD8C06EF4939}"/>
              </a:ext>
            </a:extLst>
          </p:cNvPr>
          <p:cNvSpPr txBox="1"/>
          <p:nvPr/>
        </p:nvSpPr>
        <p:spPr>
          <a:xfrm>
            <a:off x="9893372" y="2511594"/>
            <a:ext cx="558692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8800" b="1" spc="-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+</a:t>
            </a:r>
          </a:p>
        </p:txBody>
      </p:sp>
      <p:pic>
        <p:nvPicPr>
          <p:cNvPr id="19" name="Picture 18" descr="A screenshot of a price list&#10;&#10;Description automatically generated">
            <a:extLst>
              <a:ext uri="{FF2B5EF4-FFF2-40B4-BE49-F238E27FC236}">
                <a16:creationId xmlns:a16="http://schemas.microsoft.com/office/drawing/2014/main" id="{676CE9CE-FDA5-D3BA-11FF-3BA264A25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787"/>
          <a:stretch/>
        </p:blipFill>
        <p:spPr>
          <a:xfrm>
            <a:off x="4235450" y="0"/>
            <a:ext cx="4342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9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A7D34-9246-1509-BAA3-C57C6E92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 dirty="0">
                <a:solidFill>
                  <a:srgbClr val="FFFFFF"/>
                </a:solidFill>
                <a:effectLst/>
              </a:rPr>
              <a:t>Personalized </a:t>
            </a:r>
            <a:r>
              <a:rPr lang="en-US" sz="4400" b="1" i="0" dirty="0">
                <a:solidFill>
                  <a:srgbClr val="FFFFFF"/>
                </a:solidFill>
                <a:effectLst/>
              </a:rPr>
              <a:t>consumption limit </a:t>
            </a:r>
            <a:r>
              <a:rPr lang="en-US" sz="4400" b="0" i="0" dirty="0">
                <a:solidFill>
                  <a:srgbClr val="FFFFFF"/>
                </a:solidFill>
                <a:effectLst/>
              </a:rPr>
              <a:t>alert system.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481A69E-2F6F-1B23-0AA5-3E198C75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6" t="19571" r="28652" b="12324"/>
          <a:stretch/>
        </p:blipFill>
        <p:spPr>
          <a:xfrm>
            <a:off x="4653141" y="10"/>
            <a:ext cx="3767238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D983F8-A4EE-192F-584E-CC8613C223F3}"/>
              </a:ext>
            </a:extLst>
          </p:cNvPr>
          <p:cNvSpPr txBox="1">
            <a:spLocks/>
          </p:cNvSpPr>
          <p:nvPr/>
        </p:nvSpPr>
        <p:spPr>
          <a:xfrm>
            <a:off x="304652" y="3428995"/>
            <a:ext cx="4417883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87313" indent="-87313"/>
            <a:r>
              <a:rPr lang="en-US" sz="4000" dirty="0">
                <a:solidFill>
                  <a:srgbClr val="FFFFFF"/>
                </a:solidFill>
              </a:rPr>
              <a:t> Manage daily consumption </a:t>
            </a:r>
          </a:p>
          <a:p>
            <a:pPr marL="87313" indent="-87313"/>
            <a:r>
              <a:rPr lang="en-US" sz="4000" dirty="0">
                <a:solidFill>
                  <a:srgbClr val="FFFFFF"/>
                </a:solidFill>
              </a:rPr>
              <a:t> and save up on </a:t>
            </a:r>
          </a:p>
          <a:p>
            <a:pPr marL="87313" indent="-87313"/>
            <a:r>
              <a:rPr lang="en-US" sz="4000" dirty="0">
                <a:solidFill>
                  <a:srgbClr val="FFFFFF"/>
                </a:solidFill>
              </a:rPr>
              <a:t> your bills.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D83369-B935-22BC-B63E-775891EC8D06}"/>
              </a:ext>
            </a:extLst>
          </p:cNvPr>
          <p:cNvCxnSpPr>
            <a:cxnSpLocks/>
          </p:cNvCxnSpPr>
          <p:nvPr/>
        </p:nvCxnSpPr>
        <p:spPr>
          <a:xfrm>
            <a:off x="457200" y="3920946"/>
            <a:ext cx="3423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17" descr="A screenshot of a device&#10;&#10;Description automatically generated">
            <a:extLst>
              <a:ext uri="{FF2B5EF4-FFF2-40B4-BE49-F238E27FC236}">
                <a16:creationId xmlns:a16="http://schemas.microsoft.com/office/drawing/2014/main" id="{FBD9C049-62ED-1C70-6005-60F7A2790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092" y="-10"/>
            <a:ext cx="4713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949F1-7F48-B475-E501-1A4D269E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33" y="1104644"/>
            <a:ext cx="3507636" cy="210387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Visual Representation </a:t>
            </a:r>
            <a:r>
              <a:rPr lang="en-US" sz="4000" dirty="0">
                <a:solidFill>
                  <a:srgbClr val="FFFFFF"/>
                </a:solidFill>
              </a:rPr>
              <a:t>of daily ,  weekly and monthly consumption.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E7A3BDAC-B18F-9C74-1C26-EF5A84B7F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53" y="4085596"/>
            <a:ext cx="3084844" cy="333551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 more friendly and easy UI.</a:t>
            </a:r>
          </a:p>
        </p:txBody>
      </p:sp>
      <p:pic>
        <p:nvPicPr>
          <p:cNvPr id="14" name="Content Placeholder 13" descr="A graph and chart on a screen&#10;&#10;Description automatically generated">
            <a:extLst>
              <a:ext uri="{FF2B5EF4-FFF2-40B4-BE49-F238E27FC236}">
                <a16:creationId xmlns:a16="http://schemas.microsoft.com/office/drawing/2014/main" id="{D66E4ECC-B0AD-6B11-0127-C4888C17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r="17201" b="-1"/>
          <a:stretch/>
        </p:blipFill>
        <p:spPr>
          <a:xfrm>
            <a:off x="4085559" y="10"/>
            <a:ext cx="8111272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3C2F64-A0BD-13F2-9935-5E0B99CA1E68}"/>
              </a:ext>
            </a:extLst>
          </p:cNvPr>
          <p:cNvSpPr txBox="1">
            <a:spLocks/>
          </p:cNvSpPr>
          <p:nvPr/>
        </p:nvSpPr>
        <p:spPr>
          <a:xfrm>
            <a:off x="8208158" y="2943013"/>
            <a:ext cx="4417883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87313" indent="-87313"/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31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DB647-A24F-9FEA-4617-FBAA6296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998" y="-957021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Environmental Aspect</a:t>
            </a:r>
          </a:p>
        </p:txBody>
      </p:sp>
      <p:pic>
        <p:nvPicPr>
          <p:cNvPr id="7" name="Graphic 6" descr="Deciduous tree">
            <a:extLst>
              <a:ext uri="{FF2B5EF4-FFF2-40B4-BE49-F238E27FC236}">
                <a16:creationId xmlns:a16="http://schemas.microsoft.com/office/drawing/2014/main" id="{73ACB909-49B6-7A4A-375A-52486FE5E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007" y="801650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8DA56-A2C8-A8CD-0940-BAE34355B102}"/>
              </a:ext>
            </a:extLst>
          </p:cNvPr>
          <p:cNvSpPr txBox="1"/>
          <p:nvPr/>
        </p:nvSpPr>
        <p:spPr>
          <a:xfrm>
            <a:off x="6732042" y="3211358"/>
            <a:ext cx="5405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Calibri" panose="020F0502020204030204" pitchFamily="34" charset="0"/>
              <a:buChar char="∞"/>
            </a:pPr>
            <a:r>
              <a:rPr lang="en-US" sz="3200" dirty="0"/>
              <a:t>Carbon footprint assessment and awareness.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FFF9B-2DF9-F079-A952-E19188490FC7}"/>
              </a:ext>
            </a:extLst>
          </p:cNvPr>
          <p:cNvSpPr txBox="1"/>
          <p:nvPr/>
        </p:nvSpPr>
        <p:spPr>
          <a:xfrm>
            <a:off x="6747902" y="4421822"/>
            <a:ext cx="462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Calibri" panose="020F0502020204030204" pitchFamily="34" charset="0"/>
              <a:buChar char="∞"/>
            </a:pPr>
            <a:r>
              <a:rPr lang="en-US" sz="3200" dirty="0"/>
              <a:t>Efficiency leaderboards.</a:t>
            </a:r>
            <a:endParaRPr lang="en-IN" sz="3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EC7D7B-7EAB-1E39-EDCD-88C292A94CD5}"/>
              </a:ext>
            </a:extLst>
          </p:cNvPr>
          <p:cNvCxnSpPr/>
          <p:nvPr/>
        </p:nvCxnSpPr>
        <p:spPr>
          <a:xfrm>
            <a:off x="6754252" y="4343400"/>
            <a:ext cx="4389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19B09A-791B-77E2-04B9-804FD235EBAD}"/>
              </a:ext>
            </a:extLst>
          </p:cNvPr>
          <p:cNvCxnSpPr/>
          <p:nvPr/>
        </p:nvCxnSpPr>
        <p:spPr>
          <a:xfrm>
            <a:off x="6763826" y="5018617"/>
            <a:ext cx="4389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BE8569-7359-D4A2-200E-82017D88C0E6}"/>
              </a:ext>
            </a:extLst>
          </p:cNvPr>
          <p:cNvSpPr txBox="1"/>
          <p:nvPr/>
        </p:nvSpPr>
        <p:spPr>
          <a:xfrm>
            <a:off x="6732042" y="5069603"/>
            <a:ext cx="3949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Calibri" panose="020F0502020204030204" pitchFamily="34" charset="0"/>
              <a:buChar char="∞"/>
            </a:pPr>
            <a:r>
              <a:rPr lang="en-US" sz="3200" dirty="0"/>
              <a:t>Notification system </a:t>
            </a:r>
            <a:endParaRPr lang="en-IN" sz="3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B730B0-9356-961E-8B09-D3093BC4A4CE}"/>
              </a:ext>
            </a:extLst>
          </p:cNvPr>
          <p:cNvCxnSpPr/>
          <p:nvPr/>
        </p:nvCxnSpPr>
        <p:spPr>
          <a:xfrm>
            <a:off x="6747966" y="5666398"/>
            <a:ext cx="4389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680974-975B-D284-3D77-28AF3A8F634D}"/>
              </a:ext>
            </a:extLst>
          </p:cNvPr>
          <p:cNvSpPr txBox="1"/>
          <p:nvPr/>
        </p:nvSpPr>
        <p:spPr>
          <a:xfrm>
            <a:off x="6751092" y="5603003"/>
            <a:ext cx="5346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Calibri" panose="020F0502020204030204" pitchFamily="34" charset="0"/>
              <a:buChar char="∞"/>
            </a:pPr>
            <a:r>
              <a:rPr lang="en-US" sz="3200" dirty="0"/>
              <a:t>Increased energy awareness</a:t>
            </a:r>
            <a:endParaRPr lang="en-IN" sz="3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7BEDD6-2DD9-6E7A-9C15-C01A30C9E20F}"/>
              </a:ext>
            </a:extLst>
          </p:cNvPr>
          <p:cNvCxnSpPr/>
          <p:nvPr/>
        </p:nvCxnSpPr>
        <p:spPr>
          <a:xfrm>
            <a:off x="6767016" y="6199798"/>
            <a:ext cx="4389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5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F5C4F-B340-BF8F-6636-189E07CA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6000" b="1">
                <a:solidFill>
                  <a:srgbClr val="FFFFFF"/>
                </a:solidFill>
              </a:rPr>
              <a:t>Revenue model</a:t>
            </a:r>
            <a:endParaRPr lang="en-IN" sz="6000" b="1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428453-231C-5D73-C2ED-5665F11A00AD}"/>
              </a:ext>
            </a:extLst>
          </p:cNvPr>
          <p:cNvSpPr/>
          <p:nvPr/>
        </p:nvSpPr>
        <p:spPr>
          <a:xfrm>
            <a:off x="4069568" y="0"/>
            <a:ext cx="815192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4665663" algn="l"/>
              </a:tabLst>
            </a:pP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C66D-6F4E-C915-46F9-762DF33DA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091" y="86132"/>
            <a:ext cx="6818539" cy="2580066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Potential for Partnership: Collaboration opportunities with energy providers and smart home device manufacturers.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9" name="Picture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0E08407-5F52-0CE4-86BD-5DEC036D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32620" r="22756" b="17275"/>
          <a:stretch/>
        </p:blipFill>
        <p:spPr>
          <a:xfrm>
            <a:off x="4260108" y="2513203"/>
            <a:ext cx="7496229" cy="3216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DEAE6-B5DB-43FF-A9E0-D8C273A57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9" t="11574" r="20729" b="37130"/>
          <a:stretch/>
        </p:blipFill>
        <p:spPr>
          <a:xfrm>
            <a:off x="4260108" y="2471585"/>
            <a:ext cx="7627836" cy="32581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63D4DBC-03B4-A17B-768A-8D4D25CFB1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21193" r="21527" b="24491"/>
          <a:stretch/>
        </p:blipFill>
        <p:spPr>
          <a:xfrm>
            <a:off x="4234105" y="2440881"/>
            <a:ext cx="7679841" cy="35048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2DAABA-C8E2-24E1-558C-08FF01894A14}"/>
              </a:ext>
            </a:extLst>
          </p:cNvPr>
          <p:cNvSpPr txBox="1"/>
          <p:nvPr/>
        </p:nvSpPr>
        <p:spPr>
          <a:xfrm>
            <a:off x="5009882" y="2356756"/>
            <a:ext cx="7312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ndara" panose="020E0502030303020204" pitchFamily="34" charset="0"/>
                <a:cs typeface="Biome" panose="020B0502040204020203" pitchFamily="34" charset="0"/>
              </a:rPr>
              <a:t>AmpPay V1 – </a:t>
            </a:r>
          </a:p>
          <a:p>
            <a:r>
              <a:rPr lang="en-US" sz="6000" dirty="0">
                <a:latin typeface="Candara" panose="020E0502030303020204" pitchFamily="34" charset="0"/>
                <a:cs typeface="Biome" panose="020B0502040204020203" pitchFamily="34" charset="0"/>
              </a:rPr>
              <a:t>Approx. </a:t>
            </a:r>
            <a:r>
              <a:rPr lang="en-IN" sz="5400" dirty="0">
                <a:latin typeface="Candara" panose="020E0502030303020204" pitchFamily="34" charset="0"/>
                <a:cs typeface="Biome" panose="020B0502040204020203" pitchFamily="34" charset="0"/>
              </a:rPr>
              <a:t>₹</a:t>
            </a:r>
            <a:r>
              <a:rPr lang="en-US" sz="6000" dirty="0">
                <a:latin typeface="Candara" panose="020E0502030303020204" pitchFamily="34" charset="0"/>
                <a:cs typeface="Biome" panose="020B0502040204020203" pitchFamily="34" charset="0"/>
              </a:rPr>
              <a:t>2700 </a:t>
            </a:r>
            <a:endParaRPr lang="en-IN" sz="6600" dirty="0">
              <a:latin typeface="Candara" panose="020E0502030303020204" pitchFamily="34" charset="0"/>
              <a:cs typeface="Biome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FFD24-F97C-54B6-EABC-8534D00F903A}"/>
              </a:ext>
            </a:extLst>
          </p:cNvPr>
          <p:cNvSpPr txBox="1"/>
          <p:nvPr/>
        </p:nvSpPr>
        <p:spPr>
          <a:xfrm>
            <a:off x="4966495" y="4379873"/>
            <a:ext cx="7312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ndara" panose="020E0502030303020204" pitchFamily="34" charset="0"/>
                <a:cs typeface="Biome" panose="020B0502040204020203" pitchFamily="34" charset="0"/>
              </a:rPr>
              <a:t>AmpPay V2 – </a:t>
            </a:r>
          </a:p>
          <a:p>
            <a:r>
              <a:rPr lang="en-US" sz="6000" dirty="0">
                <a:latin typeface="Candara" panose="020E0502030303020204" pitchFamily="34" charset="0"/>
                <a:cs typeface="Biome" panose="020B0502040204020203" pitchFamily="34" charset="0"/>
              </a:rPr>
              <a:t>Approx. </a:t>
            </a:r>
            <a:r>
              <a:rPr lang="en-IN" sz="5400" dirty="0">
                <a:latin typeface="Candara" panose="020E0502030303020204" pitchFamily="34" charset="0"/>
                <a:cs typeface="Biome" panose="020B0502040204020203" pitchFamily="34" charset="0"/>
              </a:rPr>
              <a:t>₹</a:t>
            </a:r>
            <a:r>
              <a:rPr lang="en-US" sz="6000" dirty="0">
                <a:latin typeface="Candara" panose="020E0502030303020204" pitchFamily="34" charset="0"/>
                <a:cs typeface="Biome" panose="020B0502040204020203" pitchFamily="34" charset="0"/>
              </a:rPr>
              <a:t>2200</a:t>
            </a:r>
            <a:endParaRPr lang="en-IN" sz="6600" dirty="0">
              <a:latin typeface="Candara" panose="020E050203030302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29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9EC819-10D7-E1C5-B138-153E9839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0EDFC1-EB73-F505-AF72-D6B006132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0309A3-EF35-470F-BF78-2D976CFAC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D5DA2-FE2E-504C-835F-1DBC74A6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Revenue model</a:t>
            </a:r>
            <a:endParaRPr lang="en-IN" sz="6000" b="1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8F1BE-C9CA-F0C0-4941-F8E26026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202106-A8E0-D142-90B4-09561CF393E0}"/>
              </a:ext>
            </a:extLst>
          </p:cNvPr>
          <p:cNvSpPr txBox="1">
            <a:spLocks/>
          </p:cNvSpPr>
          <p:nvPr/>
        </p:nvSpPr>
        <p:spPr>
          <a:xfrm>
            <a:off x="4751373" y="2307962"/>
            <a:ext cx="6726976" cy="333083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94F3C-C044-CEB2-4F86-33A8548AC78A}"/>
              </a:ext>
            </a:extLst>
          </p:cNvPr>
          <p:cNvSpPr/>
          <p:nvPr/>
        </p:nvSpPr>
        <p:spPr>
          <a:xfrm>
            <a:off x="4104079" y="0"/>
            <a:ext cx="815192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4665663" algn="l"/>
              </a:tabLst>
            </a:pP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2818-3C3C-09E9-0A38-139CB153E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09" y="1763581"/>
            <a:ext cx="6726976" cy="3330837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Subscription Model: Recurring subscription fees for premium features 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557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2166</TotalTime>
  <Words>303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Retrospect</vt:lpstr>
      <vt:lpstr>PowerPoint Presentation</vt:lpstr>
      <vt:lpstr>What Is AmpPay Currently Capable of?</vt:lpstr>
      <vt:lpstr>Real time stream of relevant statistics.</vt:lpstr>
      <vt:lpstr>Predictive Billing Powered by Machine Learning Models.  </vt:lpstr>
      <vt:lpstr>Personalized consumption limit alert system.</vt:lpstr>
      <vt:lpstr>Visual Representation of daily ,  weekly and monthly consumption.</vt:lpstr>
      <vt:lpstr>Environmental Aspect</vt:lpstr>
      <vt:lpstr>Revenue model</vt:lpstr>
      <vt:lpstr>Revenue model</vt:lpstr>
      <vt:lpstr>Revenue model</vt:lpstr>
      <vt:lpstr>Revenue model</vt:lpstr>
      <vt:lpstr>What's Next for AmpPay: Future Features and Capabilities"</vt:lpstr>
      <vt:lpstr>PowerPoint Presentation</vt:lpstr>
      <vt:lpstr>PowerPoint Presentation</vt:lpstr>
      <vt:lpstr>PowerPoint Presentation</vt:lpstr>
      <vt:lpstr>Expected Dev Time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Suresh</dc:creator>
  <cp:lastModifiedBy>Tanmay Suresh</cp:lastModifiedBy>
  <cp:revision>10</cp:revision>
  <dcterms:created xsi:type="dcterms:W3CDTF">2024-02-27T17:52:08Z</dcterms:created>
  <dcterms:modified xsi:type="dcterms:W3CDTF">2024-03-03T04:30:15Z</dcterms:modified>
</cp:coreProperties>
</file>